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59" r:id="rId5"/>
    <p:sldId id="264" r:id="rId6"/>
    <p:sldId id="266" r:id="rId7"/>
    <p:sldId id="265" r:id="rId8"/>
    <p:sldId id="267" r:id="rId9"/>
    <p:sldId id="268" r:id="rId10"/>
    <p:sldId id="272" r:id="rId11"/>
    <p:sldId id="27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2" autoAdjust="0"/>
    <p:restoredTop sz="94660"/>
  </p:normalViewPr>
  <p:slideViewPr>
    <p:cSldViewPr snapToGrid="0">
      <p:cViewPr varScale="1">
        <p:scale>
          <a:sx n="109" d="100"/>
          <a:sy n="109" d="100"/>
        </p:scale>
        <p:origin x="1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1F160-2C20-2E94-A8CC-934F724C95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ED85C4-B3D1-0248-A839-227D5BAB13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EA03B3-E308-5C87-5779-0F0482C90BE4}"/>
              </a:ext>
            </a:extLst>
          </p:cNvPr>
          <p:cNvSpPr>
            <a:spLocks noGrp="1"/>
          </p:cNvSpPr>
          <p:nvPr>
            <p:ph type="dt" sz="half" idx="10"/>
          </p:nvPr>
        </p:nvSpPr>
        <p:spPr/>
        <p:txBody>
          <a:bodyPr/>
          <a:lstStyle/>
          <a:p>
            <a:fld id="{813DC0F3-5AA2-4736-9ADB-36E38C7211BA}" type="datetimeFigureOut">
              <a:rPr lang="en-US" smtClean="0"/>
              <a:t>1/9/2024</a:t>
            </a:fld>
            <a:endParaRPr lang="en-US"/>
          </a:p>
        </p:txBody>
      </p:sp>
      <p:sp>
        <p:nvSpPr>
          <p:cNvPr id="5" name="Footer Placeholder 4">
            <a:extLst>
              <a:ext uri="{FF2B5EF4-FFF2-40B4-BE49-F238E27FC236}">
                <a16:creationId xmlns:a16="http://schemas.microsoft.com/office/drawing/2014/main" id="{48DC816C-79D8-D8DF-7B22-176B62DEE4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A91FEE-15C8-F57D-D610-D9F3E9E7296E}"/>
              </a:ext>
            </a:extLst>
          </p:cNvPr>
          <p:cNvSpPr>
            <a:spLocks noGrp="1"/>
          </p:cNvSpPr>
          <p:nvPr>
            <p:ph type="sldNum" sz="quarter" idx="12"/>
          </p:nvPr>
        </p:nvSpPr>
        <p:spPr/>
        <p:txBody>
          <a:bodyPr/>
          <a:lstStyle/>
          <a:p>
            <a:fld id="{E92B5A4A-9F80-45AC-A297-F8E10B0E4619}" type="slidenum">
              <a:rPr lang="en-US" smtClean="0"/>
              <a:t>‹#›</a:t>
            </a:fld>
            <a:endParaRPr lang="en-US"/>
          </a:p>
        </p:txBody>
      </p:sp>
    </p:spTree>
    <p:extLst>
      <p:ext uri="{BB962C8B-B14F-4D97-AF65-F5344CB8AC3E}">
        <p14:creationId xmlns:p14="http://schemas.microsoft.com/office/powerpoint/2010/main" val="3858334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A6378-093C-02B2-DA58-BC2ACCDD1B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8CBF54-B2CC-81F4-40E6-0F9E9CE818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421FDD-2690-4C78-78A9-B5E23D1950BB}"/>
              </a:ext>
            </a:extLst>
          </p:cNvPr>
          <p:cNvSpPr>
            <a:spLocks noGrp="1"/>
          </p:cNvSpPr>
          <p:nvPr>
            <p:ph type="dt" sz="half" idx="10"/>
          </p:nvPr>
        </p:nvSpPr>
        <p:spPr/>
        <p:txBody>
          <a:bodyPr/>
          <a:lstStyle/>
          <a:p>
            <a:fld id="{813DC0F3-5AA2-4736-9ADB-36E38C7211BA}" type="datetimeFigureOut">
              <a:rPr lang="en-US" smtClean="0"/>
              <a:t>1/9/2024</a:t>
            </a:fld>
            <a:endParaRPr lang="en-US"/>
          </a:p>
        </p:txBody>
      </p:sp>
      <p:sp>
        <p:nvSpPr>
          <p:cNvPr id="5" name="Footer Placeholder 4">
            <a:extLst>
              <a:ext uri="{FF2B5EF4-FFF2-40B4-BE49-F238E27FC236}">
                <a16:creationId xmlns:a16="http://schemas.microsoft.com/office/drawing/2014/main" id="{5CEF18E1-D1A1-9DB9-D93D-F0B9414514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A4E350-1471-A3D1-6DE9-61648D06A4BD}"/>
              </a:ext>
            </a:extLst>
          </p:cNvPr>
          <p:cNvSpPr>
            <a:spLocks noGrp="1"/>
          </p:cNvSpPr>
          <p:nvPr>
            <p:ph type="sldNum" sz="quarter" idx="12"/>
          </p:nvPr>
        </p:nvSpPr>
        <p:spPr/>
        <p:txBody>
          <a:bodyPr/>
          <a:lstStyle/>
          <a:p>
            <a:fld id="{E92B5A4A-9F80-45AC-A297-F8E10B0E4619}" type="slidenum">
              <a:rPr lang="en-US" smtClean="0"/>
              <a:t>‹#›</a:t>
            </a:fld>
            <a:endParaRPr lang="en-US"/>
          </a:p>
        </p:txBody>
      </p:sp>
    </p:spTree>
    <p:extLst>
      <p:ext uri="{BB962C8B-B14F-4D97-AF65-F5344CB8AC3E}">
        <p14:creationId xmlns:p14="http://schemas.microsoft.com/office/powerpoint/2010/main" val="2890963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240355-9775-03F6-D2EA-48B8164B4D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D6FF10-35EE-6189-C7B4-E275977C32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FCDAD1-777D-B05E-DCFF-B3F843E81E05}"/>
              </a:ext>
            </a:extLst>
          </p:cNvPr>
          <p:cNvSpPr>
            <a:spLocks noGrp="1"/>
          </p:cNvSpPr>
          <p:nvPr>
            <p:ph type="dt" sz="half" idx="10"/>
          </p:nvPr>
        </p:nvSpPr>
        <p:spPr/>
        <p:txBody>
          <a:bodyPr/>
          <a:lstStyle/>
          <a:p>
            <a:fld id="{813DC0F3-5AA2-4736-9ADB-36E38C7211BA}" type="datetimeFigureOut">
              <a:rPr lang="en-US" smtClean="0"/>
              <a:t>1/9/2024</a:t>
            </a:fld>
            <a:endParaRPr lang="en-US"/>
          </a:p>
        </p:txBody>
      </p:sp>
      <p:sp>
        <p:nvSpPr>
          <p:cNvPr id="5" name="Footer Placeholder 4">
            <a:extLst>
              <a:ext uri="{FF2B5EF4-FFF2-40B4-BE49-F238E27FC236}">
                <a16:creationId xmlns:a16="http://schemas.microsoft.com/office/drawing/2014/main" id="{93C7AD48-6F62-21CA-928B-055471102B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734C5C-1C9B-EB5E-87E4-9DBA62D1E34D}"/>
              </a:ext>
            </a:extLst>
          </p:cNvPr>
          <p:cNvSpPr>
            <a:spLocks noGrp="1"/>
          </p:cNvSpPr>
          <p:nvPr>
            <p:ph type="sldNum" sz="quarter" idx="12"/>
          </p:nvPr>
        </p:nvSpPr>
        <p:spPr/>
        <p:txBody>
          <a:bodyPr/>
          <a:lstStyle/>
          <a:p>
            <a:fld id="{E92B5A4A-9F80-45AC-A297-F8E10B0E4619}" type="slidenum">
              <a:rPr lang="en-US" smtClean="0"/>
              <a:t>‹#›</a:t>
            </a:fld>
            <a:endParaRPr lang="en-US"/>
          </a:p>
        </p:txBody>
      </p:sp>
    </p:spTree>
    <p:extLst>
      <p:ext uri="{BB962C8B-B14F-4D97-AF65-F5344CB8AC3E}">
        <p14:creationId xmlns:p14="http://schemas.microsoft.com/office/powerpoint/2010/main" val="4179207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2E186-A981-9770-2B28-AA1F9F7BEC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42887F-72B9-73F4-D457-D62C73DC5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0ECCC3-CE48-DE60-0731-53F5482AFED9}"/>
              </a:ext>
            </a:extLst>
          </p:cNvPr>
          <p:cNvSpPr>
            <a:spLocks noGrp="1"/>
          </p:cNvSpPr>
          <p:nvPr>
            <p:ph type="dt" sz="half" idx="10"/>
          </p:nvPr>
        </p:nvSpPr>
        <p:spPr/>
        <p:txBody>
          <a:bodyPr/>
          <a:lstStyle/>
          <a:p>
            <a:fld id="{813DC0F3-5AA2-4736-9ADB-36E38C7211BA}" type="datetimeFigureOut">
              <a:rPr lang="en-US" smtClean="0"/>
              <a:t>1/9/2024</a:t>
            </a:fld>
            <a:endParaRPr lang="en-US"/>
          </a:p>
        </p:txBody>
      </p:sp>
      <p:sp>
        <p:nvSpPr>
          <p:cNvPr id="5" name="Footer Placeholder 4">
            <a:extLst>
              <a:ext uri="{FF2B5EF4-FFF2-40B4-BE49-F238E27FC236}">
                <a16:creationId xmlns:a16="http://schemas.microsoft.com/office/drawing/2014/main" id="{581FF670-7EB5-12AB-7211-AA74DE4B1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8E576D-7A94-ADCA-47C2-CA450C9A35A8}"/>
              </a:ext>
            </a:extLst>
          </p:cNvPr>
          <p:cNvSpPr>
            <a:spLocks noGrp="1"/>
          </p:cNvSpPr>
          <p:nvPr>
            <p:ph type="sldNum" sz="quarter" idx="12"/>
          </p:nvPr>
        </p:nvSpPr>
        <p:spPr/>
        <p:txBody>
          <a:bodyPr/>
          <a:lstStyle/>
          <a:p>
            <a:fld id="{E92B5A4A-9F80-45AC-A297-F8E10B0E4619}" type="slidenum">
              <a:rPr lang="en-US" smtClean="0"/>
              <a:t>‹#›</a:t>
            </a:fld>
            <a:endParaRPr lang="en-US"/>
          </a:p>
        </p:txBody>
      </p:sp>
    </p:spTree>
    <p:extLst>
      <p:ext uri="{BB962C8B-B14F-4D97-AF65-F5344CB8AC3E}">
        <p14:creationId xmlns:p14="http://schemas.microsoft.com/office/powerpoint/2010/main" val="132368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286AF-E0FF-A58D-4766-D7BFCC3402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3FBA2B-23FF-6D07-8A9B-43E705AD87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49FDA1-12D0-1A0C-6A7B-81077DCBD057}"/>
              </a:ext>
            </a:extLst>
          </p:cNvPr>
          <p:cNvSpPr>
            <a:spLocks noGrp="1"/>
          </p:cNvSpPr>
          <p:nvPr>
            <p:ph type="dt" sz="half" idx="10"/>
          </p:nvPr>
        </p:nvSpPr>
        <p:spPr/>
        <p:txBody>
          <a:bodyPr/>
          <a:lstStyle/>
          <a:p>
            <a:fld id="{813DC0F3-5AA2-4736-9ADB-36E38C7211BA}" type="datetimeFigureOut">
              <a:rPr lang="en-US" smtClean="0"/>
              <a:t>1/9/2024</a:t>
            </a:fld>
            <a:endParaRPr lang="en-US"/>
          </a:p>
        </p:txBody>
      </p:sp>
      <p:sp>
        <p:nvSpPr>
          <p:cNvPr id="5" name="Footer Placeholder 4">
            <a:extLst>
              <a:ext uri="{FF2B5EF4-FFF2-40B4-BE49-F238E27FC236}">
                <a16:creationId xmlns:a16="http://schemas.microsoft.com/office/drawing/2014/main" id="{9F4DBDAF-D764-62BE-D0CD-6DF2684413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20DFD4-5A1F-8490-A6DA-7D38F03F06AA}"/>
              </a:ext>
            </a:extLst>
          </p:cNvPr>
          <p:cNvSpPr>
            <a:spLocks noGrp="1"/>
          </p:cNvSpPr>
          <p:nvPr>
            <p:ph type="sldNum" sz="quarter" idx="12"/>
          </p:nvPr>
        </p:nvSpPr>
        <p:spPr/>
        <p:txBody>
          <a:bodyPr/>
          <a:lstStyle/>
          <a:p>
            <a:fld id="{E92B5A4A-9F80-45AC-A297-F8E10B0E4619}" type="slidenum">
              <a:rPr lang="en-US" smtClean="0"/>
              <a:t>‹#›</a:t>
            </a:fld>
            <a:endParaRPr lang="en-US"/>
          </a:p>
        </p:txBody>
      </p:sp>
    </p:spTree>
    <p:extLst>
      <p:ext uri="{BB962C8B-B14F-4D97-AF65-F5344CB8AC3E}">
        <p14:creationId xmlns:p14="http://schemas.microsoft.com/office/powerpoint/2010/main" val="282734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BCFD4-4F4B-85ED-A281-D394A7D1BB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51E593-393D-C666-FCB1-E7DDEB28BF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EC3092-9C9B-DA1D-F768-6BC1A27794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C94B5E-6C19-63E6-8277-2B80869149C2}"/>
              </a:ext>
            </a:extLst>
          </p:cNvPr>
          <p:cNvSpPr>
            <a:spLocks noGrp="1"/>
          </p:cNvSpPr>
          <p:nvPr>
            <p:ph type="dt" sz="half" idx="10"/>
          </p:nvPr>
        </p:nvSpPr>
        <p:spPr/>
        <p:txBody>
          <a:bodyPr/>
          <a:lstStyle/>
          <a:p>
            <a:fld id="{813DC0F3-5AA2-4736-9ADB-36E38C7211BA}" type="datetimeFigureOut">
              <a:rPr lang="en-US" smtClean="0"/>
              <a:t>1/9/2024</a:t>
            </a:fld>
            <a:endParaRPr lang="en-US"/>
          </a:p>
        </p:txBody>
      </p:sp>
      <p:sp>
        <p:nvSpPr>
          <p:cNvPr id="6" name="Footer Placeholder 5">
            <a:extLst>
              <a:ext uri="{FF2B5EF4-FFF2-40B4-BE49-F238E27FC236}">
                <a16:creationId xmlns:a16="http://schemas.microsoft.com/office/drawing/2014/main" id="{29BB94BB-55E0-F8B9-1804-A9F3E2314E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B7AAAD-89B0-FADF-07C4-A503A4D2BF11}"/>
              </a:ext>
            </a:extLst>
          </p:cNvPr>
          <p:cNvSpPr>
            <a:spLocks noGrp="1"/>
          </p:cNvSpPr>
          <p:nvPr>
            <p:ph type="sldNum" sz="quarter" idx="12"/>
          </p:nvPr>
        </p:nvSpPr>
        <p:spPr/>
        <p:txBody>
          <a:bodyPr/>
          <a:lstStyle/>
          <a:p>
            <a:fld id="{E92B5A4A-9F80-45AC-A297-F8E10B0E4619}" type="slidenum">
              <a:rPr lang="en-US" smtClean="0"/>
              <a:t>‹#›</a:t>
            </a:fld>
            <a:endParaRPr lang="en-US"/>
          </a:p>
        </p:txBody>
      </p:sp>
    </p:spTree>
    <p:extLst>
      <p:ext uri="{BB962C8B-B14F-4D97-AF65-F5344CB8AC3E}">
        <p14:creationId xmlns:p14="http://schemas.microsoft.com/office/powerpoint/2010/main" val="3279279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81049-06DB-0D29-ED7F-67DFEF9257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15E413-EBC3-6630-762A-CEF5DD04F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6990CF-9DB4-28A2-B020-0E81467A60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4F687E-9F83-BD77-0FCF-E71C8D6C1B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0AC417-FA3F-4BFE-8B3C-61BA877DB0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DC628F-DE8D-F6CA-A190-B335B7656568}"/>
              </a:ext>
            </a:extLst>
          </p:cNvPr>
          <p:cNvSpPr>
            <a:spLocks noGrp="1"/>
          </p:cNvSpPr>
          <p:nvPr>
            <p:ph type="dt" sz="half" idx="10"/>
          </p:nvPr>
        </p:nvSpPr>
        <p:spPr/>
        <p:txBody>
          <a:bodyPr/>
          <a:lstStyle/>
          <a:p>
            <a:fld id="{813DC0F3-5AA2-4736-9ADB-36E38C7211BA}" type="datetimeFigureOut">
              <a:rPr lang="en-US" smtClean="0"/>
              <a:t>1/9/2024</a:t>
            </a:fld>
            <a:endParaRPr lang="en-US"/>
          </a:p>
        </p:txBody>
      </p:sp>
      <p:sp>
        <p:nvSpPr>
          <p:cNvPr id="8" name="Footer Placeholder 7">
            <a:extLst>
              <a:ext uri="{FF2B5EF4-FFF2-40B4-BE49-F238E27FC236}">
                <a16:creationId xmlns:a16="http://schemas.microsoft.com/office/drawing/2014/main" id="{324DE95C-B2D8-AFF5-356D-A897D8756B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4433B1-059F-1398-20B5-217098E6D17E}"/>
              </a:ext>
            </a:extLst>
          </p:cNvPr>
          <p:cNvSpPr>
            <a:spLocks noGrp="1"/>
          </p:cNvSpPr>
          <p:nvPr>
            <p:ph type="sldNum" sz="quarter" idx="12"/>
          </p:nvPr>
        </p:nvSpPr>
        <p:spPr/>
        <p:txBody>
          <a:bodyPr/>
          <a:lstStyle/>
          <a:p>
            <a:fld id="{E92B5A4A-9F80-45AC-A297-F8E10B0E4619}" type="slidenum">
              <a:rPr lang="en-US" smtClean="0"/>
              <a:t>‹#›</a:t>
            </a:fld>
            <a:endParaRPr lang="en-US"/>
          </a:p>
        </p:txBody>
      </p:sp>
    </p:spTree>
    <p:extLst>
      <p:ext uri="{BB962C8B-B14F-4D97-AF65-F5344CB8AC3E}">
        <p14:creationId xmlns:p14="http://schemas.microsoft.com/office/powerpoint/2010/main" val="2946434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B2E9-48BA-21CF-0C42-F52814C65B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DF71F1B-3063-D560-E123-FCC9B63B06EF}"/>
              </a:ext>
            </a:extLst>
          </p:cNvPr>
          <p:cNvSpPr>
            <a:spLocks noGrp="1"/>
          </p:cNvSpPr>
          <p:nvPr>
            <p:ph type="dt" sz="half" idx="10"/>
          </p:nvPr>
        </p:nvSpPr>
        <p:spPr/>
        <p:txBody>
          <a:bodyPr/>
          <a:lstStyle/>
          <a:p>
            <a:fld id="{813DC0F3-5AA2-4736-9ADB-36E38C7211BA}" type="datetimeFigureOut">
              <a:rPr lang="en-US" smtClean="0"/>
              <a:t>1/9/2024</a:t>
            </a:fld>
            <a:endParaRPr lang="en-US"/>
          </a:p>
        </p:txBody>
      </p:sp>
      <p:sp>
        <p:nvSpPr>
          <p:cNvPr id="4" name="Footer Placeholder 3">
            <a:extLst>
              <a:ext uri="{FF2B5EF4-FFF2-40B4-BE49-F238E27FC236}">
                <a16:creationId xmlns:a16="http://schemas.microsoft.com/office/drawing/2014/main" id="{3703C758-E499-5F2A-17AB-124B006C13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17D0EE-1783-614E-CCC0-A0D459B7BB25}"/>
              </a:ext>
            </a:extLst>
          </p:cNvPr>
          <p:cNvSpPr>
            <a:spLocks noGrp="1"/>
          </p:cNvSpPr>
          <p:nvPr>
            <p:ph type="sldNum" sz="quarter" idx="12"/>
          </p:nvPr>
        </p:nvSpPr>
        <p:spPr/>
        <p:txBody>
          <a:bodyPr/>
          <a:lstStyle/>
          <a:p>
            <a:fld id="{E92B5A4A-9F80-45AC-A297-F8E10B0E4619}" type="slidenum">
              <a:rPr lang="en-US" smtClean="0"/>
              <a:t>‹#›</a:t>
            </a:fld>
            <a:endParaRPr lang="en-US"/>
          </a:p>
        </p:txBody>
      </p:sp>
    </p:spTree>
    <p:extLst>
      <p:ext uri="{BB962C8B-B14F-4D97-AF65-F5344CB8AC3E}">
        <p14:creationId xmlns:p14="http://schemas.microsoft.com/office/powerpoint/2010/main" val="4088662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FCECB3-93EA-4D5D-368B-17D1A6FC0307}"/>
              </a:ext>
            </a:extLst>
          </p:cNvPr>
          <p:cNvSpPr>
            <a:spLocks noGrp="1"/>
          </p:cNvSpPr>
          <p:nvPr>
            <p:ph type="dt" sz="half" idx="10"/>
          </p:nvPr>
        </p:nvSpPr>
        <p:spPr/>
        <p:txBody>
          <a:bodyPr/>
          <a:lstStyle/>
          <a:p>
            <a:fld id="{813DC0F3-5AA2-4736-9ADB-36E38C7211BA}" type="datetimeFigureOut">
              <a:rPr lang="en-US" smtClean="0"/>
              <a:t>1/9/2024</a:t>
            </a:fld>
            <a:endParaRPr lang="en-US"/>
          </a:p>
        </p:txBody>
      </p:sp>
      <p:sp>
        <p:nvSpPr>
          <p:cNvPr id="3" name="Footer Placeholder 2">
            <a:extLst>
              <a:ext uri="{FF2B5EF4-FFF2-40B4-BE49-F238E27FC236}">
                <a16:creationId xmlns:a16="http://schemas.microsoft.com/office/drawing/2014/main" id="{C4225B11-2BB5-37B4-3487-B90A8B6C91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2458C6-D5E4-B869-AAF6-B065BCC17E20}"/>
              </a:ext>
            </a:extLst>
          </p:cNvPr>
          <p:cNvSpPr>
            <a:spLocks noGrp="1"/>
          </p:cNvSpPr>
          <p:nvPr>
            <p:ph type="sldNum" sz="quarter" idx="12"/>
          </p:nvPr>
        </p:nvSpPr>
        <p:spPr/>
        <p:txBody>
          <a:bodyPr/>
          <a:lstStyle/>
          <a:p>
            <a:fld id="{E92B5A4A-9F80-45AC-A297-F8E10B0E4619}" type="slidenum">
              <a:rPr lang="en-US" smtClean="0"/>
              <a:t>‹#›</a:t>
            </a:fld>
            <a:endParaRPr lang="en-US"/>
          </a:p>
        </p:txBody>
      </p:sp>
    </p:spTree>
    <p:extLst>
      <p:ext uri="{BB962C8B-B14F-4D97-AF65-F5344CB8AC3E}">
        <p14:creationId xmlns:p14="http://schemas.microsoft.com/office/powerpoint/2010/main" val="2035987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50CC9-0472-FA50-54DD-03F97666B8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9C1756-EF9B-E5F0-3046-6C36418ECC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DBEFD4-1338-AB62-69C8-6E23B48CE7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4F740E-12C2-EBB4-0183-51B1E022E787}"/>
              </a:ext>
            </a:extLst>
          </p:cNvPr>
          <p:cNvSpPr>
            <a:spLocks noGrp="1"/>
          </p:cNvSpPr>
          <p:nvPr>
            <p:ph type="dt" sz="half" idx="10"/>
          </p:nvPr>
        </p:nvSpPr>
        <p:spPr/>
        <p:txBody>
          <a:bodyPr/>
          <a:lstStyle/>
          <a:p>
            <a:fld id="{813DC0F3-5AA2-4736-9ADB-36E38C7211BA}" type="datetimeFigureOut">
              <a:rPr lang="en-US" smtClean="0"/>
              <a:t>1/9/2024</a:t>
            </a:fld>
            <a:endParaRPr lang="en-US"/>
          </a:p>
        </p:txBody>
      </p:sp>
      <p:sp>
        <p:nvSpPr>
          <p:cNvPr id="6" name="Footer Placeholder 5">
            <a:extLst>
              <a:ext uri="{FF2B5EF4-FFF2-40B4-BE49-F238E27FC236}">
                <a16:creationId xmlns:a16="http://schemas.microsoft.com/office/drawing/2014/main" id="{DB0D109D-FE6A-4CF6-8F32-A07EF039A2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A6DFEE-B779-5749-F8E6-D85DE6FA7F89}"/>
              </a:ext>
            </a:extLst>
          </p:cNvPr>
          <p:cNvSpPr>
            <a:spLocks noGrp="1"/>
          </p:cNvSpPr>
          <p:nvPr>
            <p:ph type="sldNum" sz="quarter" idx="12"/>
          </p:nvPr>
        </p:nvSpPr>
        <p:spPr/>
        <p:txBody>
          <a:bodyPr/>
          <a:lstStyle/>
          <a:p>
            <a:fld id="{E92B5A4A-9F80-45AC-A297-F8E10B0E4619}" type="slidenum">
              <a:rPr lang="en-US" smtClean="0"/>
              <a:t>‹#›</a:t>
            </a:fld>
            <a:endParaRPr lang="en-US"/>
          </a:p>
        </p:txBody>
      </p:sp>
    </p:spTree>
    <p:extLst>
      <p:ext uri="{BB962C8B-B14F-4D97-AF65-F5344CB8AC3E}">
        <p14:creationId xmlns:p14="http://schemas.microsoft.com/office/powerpoint/2010/main" val="2086862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B8057-8BBB-1D7F-858E-FE9C49FE1F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C2C7BE-DE90-1CC2-6D11-4545749678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17B505-3449-A830-D60B-4CC37FE68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72CA67-E32A-3C9A-1D45-848135A8798D}"/>
              </a:ext>
            </a:extLst>
          </p:cNvPr>
          <p:cNvSpPr>
            <a:spLocks noGrp="1"/>
          </p:cNvSpPr>
          <p:nvPr>
            <p:ph type="dt" sz="half" idx="10"/>
          </p:nvPr>
        </p:nvSpPr>
        <p:spPr/>
        <p:txBody>
          <a:bodyPr/>
          <a:lstStyle/>
          <a:p>
            <a:fld id="{813DC0F3-5AA2-4736-9ADB-36E38C7211BA}" type="datetimeFigureOut">
              <a:rPr lang="en-US" smtClean="0"/>
              <a:t>1/9/2024</a:t>
            </a:fld>
            <a:endParaRPr lang="en-US"/>
          </a:p>
        </p:txBody>
      </p:sp>
      <p:sp>
        <p:nvSpPr>
          <p:cNvPr id="6" name="Footer Placeholder 5">
            <a:extLst>
              <a:ext uri="{FF2B5EF4-FFF2-40B4-BE49-F238E27FC236}">
                <a16:creationId xmlns:a16="http://schemas.microsoft.com/office/drawing/2014/main" id="{E6512C0A-834D-44E3-6063-90A3657112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9D76B1-9AFC-D57B-98D2-3CD982FBB841}"/>
              </a:ext>
            </a:extLst>
          </p:cNvPr>
          <p:cNvSpPr>
            <a:spLocks noGrp="1"/>
          </p:cNvSpPr>
          <p:nvPr>
            <p:ph type="sldNum" sz="quarter" idx="12"/>
          </p:nvPr>
        </p:nvSpPr>
        <p:spPr/>
        <p:txBody>
          <a:bodyPr/>
          <a:lstStyle/>
          <a:p>
            <a:fld id="{E92B5A4A-9F80-45AC-A297-F8E10B0E4619}" type="slidenum">
              <a:rPr lang="en-US" smtClean="0"/>
              <a:t>‹#›</a:t>
            </a:fld>
            <a:endParaRPr lang="en-US"/>
          </a:p>
        </p:txBody>
      </p:sp>
    </p:spTree>
    <p:extLst>
      <p:ext uri="{BB962C8B-B14F-4D97-AF65-F5344CB8AC3E}">
        <p14:creationId xmlns:p14="http://schemas.microsoft.com/office/powerpoint/2010/main" val="146985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865AEC-E8C6-CA89-7D7B-6BBE9F51FC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3A3CBE-FEBD-EEE6-ECCE-5B93F6D1CC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130296-9E6C-0740-935A-4F84BBD121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DC0F3-5AA2-4736-9ADB-36E38C7211BA}" type="datetimeFigureOut">
              <a:rPr lang="en-US" smtClean="0"/>
              <a:t>1/9/2024</a:t>
            </a:fld>
            <a:endParaRPr lang="en-US"/>
          </a:p>
        </p:txBody>
      </p:sp>
      <p:sp>
        <p:nvSpPr>
          <p:cNvPr id="5" name="Footer Placeholder 4">
            <a:extLst>
              <a:ext uri="{FF2B5EF4-FFF2-40B4-BE49-F238E27FC236}">
                <a16:creationId xmlns:a16="http://schemas.microsoft.com/office/drawing/2014/main" id="{B5B90F42-9FE3-05F7-6864-65C2CCAA3F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906169-CD30-8C51-2685-FB41FB6985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B5A4A-9F80-45AC-A297-F8E10B0E4619}" type="slidenum">
              <a:rPr lang="en-US" smtClean="0"/>
              <a:t>‹#›</a:t>
            </a:fld>
            <a:endParaRPr lang="en-US"/>
          </a:p>
        </p:txBody>
      </p:sp>
    </p:spTree>
    <p:extLst>
      <p:ext uri="{BB962C8B-B14F-4D97-AF65-F5344CB8AC3E}">
        <p14:creationId xmlns:p14="http://schemas.microsoft.com/office/powerpoint/2010/main" val="3528482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carolinasumpireassociation.com/CUA/Forms_&amp;_Links_files/ER%20Form.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solidFill>
                <a:schemeClr val="tx1"/>
              </a:solidFill>
            </a:endParaRPr>
          </a:p>
        </p:txBody>
      </p:sp>
      <p:sp>
        <p:nvSpPr>
          <p:cNvPr id="2" name="Title 1">
            <a:extLst>
              <a:ext uri="{FF2B5EF4-FFF2-40B4-BE49-F238E27FC236}">
                <a16:creationId xmlns:a16="http://schemas.microsoft.com/office/drawing/2014/main" id="{76F99772-19B6-A46D-76A9-1A6A88469F78}"/>
              </a:ext>
            </a:extLst>
          </p:cNvPr>
          <p:cNvSpPr>
            <a:spLocks noGrp="1"/>
          </p:cNvSpPr>
          <p:nvPr>
            <p:ph type="ctrTitle"/>
          </p:nvPr>
        </p:nvSpPr>
        <p:spPr>
          <a:xfrm>
            <a:off x="4763933" y="3827844"/>
            <a:ext cx="6766405" cy="1168188"/>
          </a:xfrm>
        </p:spPr>
        <p:txBody>
          <a:bodyPr>
            <a:normAutofit/>
          </a:bodyPr>
          <a:lstStyle/>
          <a:p>
            <a:r>
              <a:rPr lang="en-US">
                <a:solidFill>
                  <a:srgbClr val="FFFFFE"/>
                </a:solidFill>
              </a:rPr>
              <a:t>CUA Protocol Review</a:t>
            </a:r>
          </a:p>
        </p:txBody>
      </p:sp>
      <p:sp>
        <p:nvSpPr>
          <p:cNvPr id="3" name="Subtitle 2">
            <a:extLst>
              <a:ext uri="{FF2B5EF4-FFF2-40B4-BE49-F238E27FC236}">
                <a16:creationId xmlns:a16="http://schemas.microsoft.com/office/drawing/2014/main" id="{8D6D7BF9-4886-D7BA-3737-B49E01685596}"/>
              </a:ext>
            </a:extLst>
          </p:cNvPr>
          <p:cNvSpPr>
            <a:spLocks noGrp="1"/>
          </p:cNvSpPr>
          <p:nvPr>
            <p:ph type="subTitle" idx="1"/>
          </p:nvPr>
        </p:nvSpPr>
        <p:spPr>
          <a:xfrm>
            <a:off x="4763933" y="5088106"/>
            <a:ext cx="6766405" cy="1168189"/>
          </a:xfrm>
        </p:spPr>
        <p:txBody>
          <a:bodyPr>
            <a:normAutofit/>
          </a:bodyPr>
          <a:lstStyle/>
          <a:p>
            <a:r>
              <a:rPr lang="en-US">
                <a:solidFill>
                  <a:srgbClr val="FFFFFE"/>
                </a:solidFill>
              </a:rPr>
              <a:t>2024 Update</a:t>
            </a:r>
          </a:p>
        </p:txBody>
      </p:sp>
      <p:sp>
        <p:nvSpPr>
          <p:cNvPr id="34" name="Freeform: Shape 33">
            <a:extLst>
              <a:ext uri="{FF2B5EF4-FFF2-40B4-BE49-F238E27FC236}">
                <a16:creationId xmlns:a16="http://schemas.microsoft.com/office/drawing/2014/main" id="{EBF4792E-DF83-4D24-9924-01EC30A32C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58512"/>
            <a:ext cx="3952259" cy="5932172"/>
          </a:xfrm>
          <a:custGeom>
            <a:avLst/>
            <a:gdLst>
              <a:gd name="connsiteX0" fmla="*/ 986173 w 3952259"/>
              <a:gd name="connsiteY0" fmla="*/ 0 h 5932172"/>
              <a:gd name="connsiteX1" fmla="*/ 3952259 w 3952259"/>
              <a:gd name="connsiteY1" fmla="*/ 2966086 h 5932172"/>
              <a:gd name="connsiteX2" fmla="*/ 986173 w 3952259"/>
              <a:gd name="connsiteY2" fmla="*/ 5932172 h 5932172"/>
              <a:gd name="connsiteX3" fmla="*/ 104150 w 3952259"/>
              <a:gd name="connsiteY3" fmla="*/ 5798823 h 5932172"/>
              <a:gd name="connsiteX4" fmla="*/ 0 w 3952259"/>
              <a:gd name="connsiteY4" fmla="*/ 5760704 h 5932172"/>
              <a:gd name="connsiteX5" fmla="*/ 0 w 3952259"/>
              <a:gd name="connsiteY5" fmla="*/ 171469 h 5932172"/>
              <a:gd name="connsiteX6" fmla="*/ 104150 w 3952259"/>
              <a:gd name="connsiteY6" fmla="*/ 133350 h 5932172"/>
              <a:gd name="connsiteX7" fmla="*/ 986173 w 3952259"/>
              <a:gd name="connsiteY7" fmla="*/ 0 h 5932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52259" h="5932172">
                <a:moveTo>
                  <a:pt x="986173" y="0"/>
                </a:moveTo>
                <a:cubicBezTo>
                  <a:pt x="2624297" y="0"/>
                  <a:pt x="3952259" y="1327962"/>
                  <a:pt x="3952259" y="2966086"/>
                </a:cubicBezTo>
                <a:cubicBezTo>
                  <a:pt x="3952259" y="4604210"/>
                  <a:pt x="2624297" y="5932172"/>
                  <a:pt x="986173" y="5932172"/>
                </a:cubicBezTo>
                <a:cubicBezTo>
                  <a:pt x="679025" y="5932172"/>
                  <a:pt x="382781" y="5885486"/>
                  <a:pt x="104150" y="5798823"/>
                </a:cubicBezTo>
                <a:lnTo>
                  <a:pt x="0" y="5760704"/>
                </a:lnTo>
                <a:lnTo>
                  <a:pt x="0" y="171469"/>
                </a:lnTo>
                <a:lnTo>
                  <a:pt x="104150" y="133350"/>
                </a:lnTo>
                <a:cubicBezTo>
                  <a:pt x="382781" y="46686"/>
                  <a:pt x="679025" y="0"/>
                  <a:pt x="98617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35">
            <a:extLst>
              <a:ext uri="{FF2B5EF4-FFF2-40B4-BE49-F238E27FC236}">
                <a16:creationId xmlns:a16="http://schemas.microsoft.com/office/drawing/2014/main" id="{15837328-A57C-47AA-B520-C83F4A6BD1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58125" y="0"/>
            <a:ext cx="4475748" cy="3256337"/>
          </a:xfrm>
          <a:custGeom>
            <a:avLst/>
            <a:gdLst>
              <a:gd name="connsiteX0" fmla="*/ 246861 w 4475748"/>
              <a:gd name="connsiteY0" fmla="*/ 0 h 3256337"/>
              <a:gd name="connsiteX1" fmla="*/ 4228888 w 4475748"/>
              <a:gd name="connsiteY1" fmla="*/ 0 h 3256337"/>
              <a:gd name="connsiteX2" fmla="*/ 4299885 w 4475748"/>
              <a:gd name="connsiteY2" fmla="*/ 147382 h 3256337"/>
              <a:gd name="connsiteX3" fmla="*/ 4475748 w 4475748"/>
              <a:gd name="connsiteY3" fmla="*/ 1018463 h 3256337"/>
              <a:gd name="connsiteX4" fmla="*/ 2237874 w 4475748"/>
              <a:gd name="connsiteY4" fmla="*/ 3256337 h 3256337"/>
              <a:gd name="connsiteX5" fmla="*/ 0 w 4475748"/>
              <a:gd name="connsiteY5" fmla="*/ 1018463 h 3256337"/>
              <a:gd name="connsiteX6" fmla="*/ 175863 w 4475748"/>
              <a:gd name="connsiteY6" fmla="*/ 147382 h 3256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5748" h="3256337">
                <a:moveTo>
                  <a:pt x="246861" y="0"/>
                </a:moveTo>
                <a:lnTo>
                  <a:pt x="4228888" y="0"/>
                </a:lnTo>
                <a:lnTo>
                  <a:pt x="4299885" y="147382"/>
                </a:lnTo>
                <a:cubicBezTo>
                  <a:pt x="4413128" y="415117"/>
                  <a:pt x="4475748" y="709477"/>
                  <a:pt x="4475748" y="1018463"/>
                </a:cubicBezTo>
                <a:cubicBezTo>
                  <a:pt x="4475748" y="2254407"/>
                  <a:pt x="3473818" y="3256337"/>
                  <a:pt x="2237874" y="3256337"/>
                </a:cubicBezTo>
                <a:cubicBezTo>
                  <a:pt x="1001930" y="3256337"/>
                  <a:pt x="0" y="2254407"/>
                  <a:pt x="0" y="1018463"/>
                </a:cubicBezTo>
                <a:cubicBezTo>
                  <a:pt x="0" y="709477"/>
                  <a:pt x="62621" y="415117"/>
                  <a:pt x="175863" y="14738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Arc 37">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7580241">
            <a:off x="-1784401" y="613620"/>
            <a:ext cx="6199926" cy="6199926"/>
          </a:xfrm>
          <a:prstGeom prst="arc">
            <a:avLst>
              <a:gd name="adj1" fmla="val 14455503"/>
              <a:gd name="adj2" fmla="val 18389131"/>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13" name="Picture 12" descr="A picture containing text, clipart&#10;&#10;Description automatically generated">
            <a:extLst>
              <a:ext uri="{FF2B5EF4-FFF2-40B4-BE49-F238E27FC236}">
                <a16:creationId xmlns:a16="http://schemas.microsoft.com/office/drawing/2014/main" id="{2F137666-7A33-996E-74CC-4C5993E778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165" y="2871435"/>
            <a:ext cx="3146891" cy="983403"/>
          </a:xfrm>
          <a:custGeom>
            <a:avLst/>
            <a:gdLst/>
            <a:ahLst/>
            <a:cxnLst/>
            <a:rect l="l" t="t" r="r" b="b"/>
            <a:pathLst>
              <a:path w="2028107" h="1916009">
                <a:moveTo>
                  <a:pt x="35370" y="0"/>
                </a:moveTo>
                <a:lnTo>
                  <a:pt x="1992737" y="0"/>
                </a:lnTo>
                <a:cubicBezTo>
                  <a:pt x="2012271" y="0"/>
                  <a:pt x="2028107" y="15836"/>
                  <a:pt x="2028107" y="35370"/>
                </a:cubicBezTo>
                <a:lnTo>
                  <a:pt x="2028107" y="1880639"/>
                </a:lnTo>
                <a:cubicBezTo>
                  <a:pt x="2028107" y="1900173"/>
                  <a:pt x="2012271" y="1916009"/>
                  <a:pt x="1992737" y="1916009"/>
                </a:cubicBezTo>
                <a:lnTo>
                  <a:pt x="35370" y="1916009"/>
                </a:lnTo>
                <a:cubicBezTo>
                  <a:pt x="15836" y="1916009"/>
                  <a:pt x="0" y="1900173"/>
                  <a:pt x="0" y="1880639"/>
                </a:cubicBezTo>
                <a:lnTo>
                  <a:pt x="0" y="35370"/>
                </a:lnTo>
                <a:cubicBezTo>
                  <a:pt x="0" y="15836"/>
                  <a:pt x="15836" y="0"/>
                  <a:pt x="35370" y="0"/>
                </a:cubicBezTo>
                <a:close/>
              </a:path>
            </a:pathLst>
          </a:custGeom>
        </p:spPr>
      </p:pic>
      <p:pic>
        <p:nvPicPr>
          <p:cNvPr id="9" name="Picture 8" descr="Logo&#10;&#10;Description automatically generated">
            <a:extLst>
              <a:ext uri="{FF2B5EF4-FFF2-40B4-BE49-F238E27FC236}">
                <a16:creationId xmlns:a16="http://schemas.microsoft.com/office/drawing/2014/main" id="{3730774B-32E9-7158-9F83-DEDCF07608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4903" y="133707"/>
            <a:ext cx="2102193" cy="2488039"/>
          </a:xfrm>
          <a:custGeom>
            <a:avLst/>
            <a:gdLst/>
            <a:ahLst/>
            <a:cxnLst/>
            <a:rect l="l" t="t" r="r" b="b"/>
            <a:pathLst>
              <a:path w="2487175" h="2487175">
                <a:moveTo>
                  <a:pt x="67328" y="0"/>
                </a:moveTo>
                <a:lnTo>
                  <a:pt x="2419847" y="0"/>
                </a:lnTo>
                <a:cubicBezTo>
                  <a:pt x="2457031" y="0"/>
                  <a:pt x="2487175" y="30144"/>
                  <a:pt x="2487175" y="67328"/>
                </a:cubicBezTo>
                <a:lnTo>
                  <a:pt x="2487175" y="2419847"/>
                </a:lnTo>
                <a:cubicBezTo>
                  <a:pt x="2487175" y="2457031"/>
                  <a:pt x="2457031" y="2487175"/>
                  <a:pt x="2419847" y="2487175"/>
                </a:cubicBezTo>
                <a:lnTo>
                  <a:pt x="67328" y="2487175"/>
                </a:lnTo>
                <a:cubicBezTo>
                  <a:pt x="30144" y="2487175"/>
                  <a:pt x="0" y="2457031"/>
                  <a:pt x="0" y="2419847"/>
                </a:cubicBezTo>
                <a:lnTo>
                  <a:pt x="0" y="67328"/>
                </a:lnTo>
                <a:cubicBezTo>
                  <a:pt x="0" y="30144"/>
                  <a:pt x="30144" y="0"/>
                  <a:pt x="67328" y="0"/>
                </a:cubicBezTo>
                <a:close/>
              </a:path>
            </a:pathLst>
          </a:custGeom>
        </p:spPr>
      </p:pic>
      <p:sp>
        <p:nvSpPr>
          <p:cNvPr id="40" name="Freeform: Shape 39">
            <a:extLst>
              <a:ext uri="{FF2B5EF4-FFF2-40B4-BE49-F238E27FC236}">
                <a16:creationId xmlns:a16="http://schemas.microsoft.com/office/drawing/2014/main" id="{8A03A6A2-7849-4179-B68F-C11DDDB23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1078" y="0"/>
            <a:ext cx="3440922" cy="3674631"/>
          </a:xfrm>
          <a:custGeom>
            <a:avLst/>
            <a:gdLst>
              <a:gd name="connsiteX0" fmla="*/ 523074 w 3440922"/>
              <a:gd name="connsiteY0" fmla="*/ 0 h 3674631"/>
              <a:gd name="connsiteX1" fmla="*/ 3440922 w 3440922"/>
              <a:gd name="connsiteY1" fmla="*/ 0 h 3674631"/>
              <a:gd name="connsiteX2" fmla="*/ 3440922 w 3440922"/>
              <a:gd name="connsiteY2" fmla="*/ 3321701 h 3674631"/>
              <a:gd name="connsiteX3" fmla="*/ 3304578 w 3440922"/>
              <a:gd name="connsiteY3" fmla="*/ 3404532 h 3674631"/>
              <a:gd name="connsiteX4" fmla="*/ 2237874 w 3440922"/>
              <a:gd name="connsiteY4" fmla="*/ 3674631 h 3674631"/>
              <a:gd name="connsiteX5" fmla="*/ 0 w 3440922"/>
              <a:gd name="connsiteY5" fmla="*/ 1436757 h 3674631"/>
              <a:gd name="connsiteX6" fmla="*/ 511022 w 3440922"/>
              <a:gd name="connsiteY6" fmla="*/ 13261 h 3674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0922" h="3674631">
                <a:moveTo>
                  <a:pt x="523074" y="0"/>
                </a:moveTo>
                <a:lnTo>
                  <a:pt x="3440922" y="0"/>
                </a:lnTo>
                <a:lnTo>
                  <a:pt x="3440922" y="3321701"/>
                </a:lnTo>
                <a:lnTo>
                  <a:pt x="3304578" y="3404532"/>
                </a:lnTo>
                <a:cubicBezTo>
                  <a:pt x="2987486" y="3576786"/>
                  <a:pt x="2624107" y="3674631"/>
                  <a:pt x="2237874" y="3674631"/>
                </a:cubicBezTo>
                <a:cubicBezTo>
                  <a:pt x="1001930" y="3674631"/>
                  <a:pt x="0" y="2672701"/>
                  <a:pt x="0" y="1436757"/>
                </a:cubicBezTo>
                <a:cubicBezTo>
                  <a:pt x="0" y="896032"/>
                  <a:pt x="191776" y="400098"/>
                  <a:pt x="511022" y="13261"/>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Graphic 5">
            <a:extLst>
              <a:ext uri="{FF2B5EF4-FFF2-40B4-BE49-F238E27FC236}">
                <a16:creationId xmlns:a16="http://schemas.microsoft.com/office/drawing/2014/main" id="{C23C5207-4C25-C7C0-8AF5-99AE93CD358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709588" y="407063"/>
            <a:ext cx="2045761" cy="2378947"/>
          </a:xfrm>
          <a:custGeom>
            <a:avLst/>
            <a:gdLst/>
            <a:ahLst/>
            <a:cxnLst/>
            <a:rect l="l" t="t" r="r" b="b"/>
            <a:pathLst>
              <a:path w="2028107" h="1916009">
                <a:moveTo>
                  <a:pt x="35370" y="0"/>
                </a:moveTo>
                <a:lnTo>
                  <a:pt x="1992737" y="0"/>
                </a:lnTo>
                <a:cubicBezTo>
                  <a:pt x="2012271" y="0"/>
                  <a:pt x="2028107" y="15836"/>
                  <a:pt x="2028107" y="35370"/>
                </a:cubicBezTo>
                <a:lnTo>
                  <a:pt x="2028107" y="1880639"/>
                </a:lnTo>
                <a:cubicBezTo>
                  <a:pt x="2028107" y="1900173"/>
                  <a:pt x="2012271" y="1916009"/>
                  <a:pt x="1992737" y="1916009"/>
                </a:cubicBezTo>
                <a:lnTo>
                  <a:pt x="35370" y="1916009"/>
                </a:lnTo>
                <a:cubicBezTo>
                  <a:pt x="15836" y="1916009"/>
                  <a:pt x="0" y="1900173"/>
                  <a:pt x="0" y="1880639"/>
                </a:cubicBezTo>
                <a:lnTo>
                  <a:pt x="0" y="35370"/>
                </a:lnTo>
                <a:cubicBezTo>
                  <a:pt x="0" y="15836"/>
                  <a:pt x="15836" y="0"/>
                  <a:pt x="35370" y="0"/>
                </a:cubicBezTo>
                <a:close/>
              </a:path>
            </a:pathLst>
          </a:custGeom>
        </p:spPr>
      </p:pic>
    </p:spTree>
    <p:extLst>
      <p:ext uri="{BB962C8B-B14F-4D97-AF65-F5344CB8AC3E}">
        <p14:creationId xmlns:p14="http://schemas.microsoft.com/office/powerpoint/2010/main" val="720719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328C-0FB9-FF0D-C514-3EC0BA5D982C}"/>
              </a:ext>
            </a:extLst>
          </p:cNvPr>
          <p:cNvSpPr>
            <a:spLocks noGrp="1"/>
          </p:cNvSpPr>
          <p:nvPr>
            <p:ph type="title"/>
          </p:nvPr>
        </p:nvSpPr>
        <p:spPr>
          <a:xfrm>
            <a:off x="686834" y="1153572"/>
            <a:ext cx="3200400" cy="4461163"/>
          </a:xfrm>
        </p:spPr>
        <p:txBody>
          <a:bodyPr>
            <a:normAutofit/>
          </a:bodyPr>
          <a:lstStyle/>
          <a:p>
            <a:r>
              <a:rPr lang="en-US">
                <a:solidFill>
                  <a:srgbClr val="FFFFFF"/>
                </a:solidFill>
              </a:rPr>
              <a:t>Grievances  </a:t>
            </a:r>
          </a:p>
        </p:txBody>
      </p:sp>
      <p:sp>
        <p:nvSpPr>
          <p:cNvPr id="41" name="Arc 4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6F5FA47-47C4-60E3-FC5A-5CDD9069FFFD}"/>
              </a:ext>
            </a:extLst>
          </p:cNvPr>
          <p:cNvSpPr>
            <a:spLocks noGrp="1"/>
          </p:cNvSpPr>
          <p:nvPr>
            <p:ph idx="1"/>
          </p:nvPr>
        </p:nvSpPr>
        <p:spPr>
          <a:xfrm>
            <a:off x="4447308" y="591344"/>
            <a:ext cx="6906491" cy="5585619"/>
          </a:xfrm>
        </p:spPr>
        <p:txBody>
          <a:bodyPr anchor="ctr">
            <a:normAutofit/>
          </a:bodyPr>
          <a:lstStyle/>
          <a:p>
            <a:r>
              <a:rPr lang="en-US">
                <a:effectLst/>
                <a:latin typeface="Times New Roman" panose="02020603050405020304" pitchFamily="18" charset="0"/>
                <a:ea typeface="Times New Roman" panose="02020603050405020304" pitchFamily="18" charset="0"/>
                <a:cs typeface="Times New Roman" panose="02020603050405020304" pitchFamily="18" charset="0"/>
              </a:rPr>
              <a:t>If an official is disciplined for any action, CUA has a process for an official to have a grievance heard.  </a:t>
            </a:r>
          </a:p>
          <a:p>
            <a:pPr lvl="1"/>
            <a:r>
              <a:rPr lang="en-US">
                <a:effectLst/>
                <a:latin typeface="Times New Roman" panose="02020603050405020304" pitchFamily="18" charset="0"/>
                <a:ea typeface="Times New Roman" panose="02020603050405020304" pitchFamily="18" charset="0"/>
                <a:cs typeface="Times New Roman" panose="02020603050405020304" pitchFamily="18" charset="0"/>
              </a:rPr>
              <a:t>The official shall submit details of the event and the redress the official desires to the chairperson of the grievance committee.  </a:t>
            </a:r>
          </a:p>
          <a:p>
            <a:pPr lvl="2"/>
            <a:r>
              <a:rPr lang="en-US">
                <a:latin typeface="Times New Roman" panose="02020603050405020304" pitchFamily="18" charset="0"/>
                <a:ea typeface="Times New Roman" panose="02020603050405020304" pitchFamily="18" charset="0"/>
                <a:cs typeface="Times New Roman" panose="02020603050405020304" pitchFamily="18" charset="0"/>
              </a:rPr>
              <a:t>Barry Lentz is the current chairperson</a:t>
            </a:r>
            <a:endParaRPr lang="en-US">
              <a:effectLst/>
              <a:latin typeface="Times New Roman" panose="02020603050405020304" pitchFamily="18" charset="0"/>
              <a:ea typeface="Times New Roman" panose="02020603050405020304" pitchFamily="18" charset="0"/>
              <a:cs typeface="Times New Roman" panose="02020603050405020304" pitchFamily="18" charset="0"/>
            </a:endParaRPr>
          </a:p>
          <a:p>
            <a:pPr lvl="1"/>
            <a:r>
              <a:rPr lang="en-US">
                <a:effectLst/>
                <a:latin typeface="Times New Roman" panose="02020603050405020304" pitchFamily="18" charset="0"/>
                <a:ea typeface="Times New Roman" panose="02020603050405020304" pitchFamily="18" charset="0"/>
                <a:cs typeface="Times New Roman" panose="02020603050405020304" pitchFamily="18" charset="0"/>
              </a:rPr>
              <a:t>This submission shall be done in writing and submitted within one week of the action.</a:t>
            </a:r>
          </a:p>
          <a:p>
            <a:pPr lvl="1"/>
            <a:r>
              <a:rPr lang="en-US">
                <a:effectLst/>
                <a:latin typeface="Times New Roman" panose="02020603050405020304" pitchFamily="18" charset="0"/>
                <a:ea typeface="Times New Roman" panose="02020603050405020304" pitchFamily="18" charset="0"/>
                <a:cs typeface="Times New Roman" panose="02020603050405020304" pitchFamily="18" charset="0"/>
              </a:rPr>
              <a:t> If the chairperson determines the grievance to be valid, the chairperson will convene a meeting of the full CUA Board of Directors to review the submission and make a final determination.</a:t>
            </a:r>
          </a:p>
          <a:p>
            <a:pPr lvl="2"/>
            <a:endParaRPr lang="en-US"/>
          </a:p>
        </p:txBody>
      </p:sp>
    </p:spTree>
    <p:extLst>
      <p:ext uri="{BB962C8B-B14F-4D97-AF65-F5344CB8AC3E}">
        <p14:creationId xmlns:p14="http://schemas.microsoft.com/office/powerpoint/2010/main" val="3855738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328C-0FB9-FF0D-C514-3EC0BA5D982C}"/>
              </a:ext>
            </a:extLst>
          </p:cNvPr>
          <p:cNvSpPr>
            <a:spLocks noGrp="1"/>
          </p:cNvSpPr>
          <p:nvPr>
            <p:ph type="title"/>
          </p:nvPr>
        </p:nvSpPr>
        <p:spPr>
          <a:xfrm>
            <a:off x="838200" y="365125"/>
            <a:ext cx="10515600" cy="1325563"/>
          </a:xfrm>
        </p:spPr>
        <p:txBody>
          <a:bodyPr>
            <a:normAutofit/>
          </a:bodyPr>
          <a:lstStyle/>
          <a:p>
            <a:r>
              <a:rPr lang="en-US" sz="5400"/>
              <a:t>Playoff Eligibility  </a:t>
            </a:r>
          </a:p>
        </p:txBody>
      </p:sp>
      <p:sp>
        <p:nvSpPr>
          <p:cNvPr id="3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6F5FA47-47C4-60E3-FC5A-5CDD9069FFFD}"/>
              </a:ext>
            </a:extLst>
          </p:cNvPr>
          <p:cNvSpPr>
            <a:spLocks noGrp="1"/>
          </p:cNvSpPr>
          <p:nvPr>
            <p:ph idx="1"/>
          </p:nvPr>
        </p:nvSpPr>
        <p:spPr>
          <a:xfrm>
            <a:off x="838200" y="1929384"/>
            <a:ext cx="10515600" cy="4251960"/>
          </a:xfrm>
        </p:spPr>
        <p:txBody>
          <a:bodyPr>
            <a:normAutofit/>
          </a:bodyPr>
          <a:lstStyle/>
          <a:p>
            <a:pPr marL="228600" marR="0">
              <a:spcBef>
                <a:spcPts val="0"/>
              </a:spcBef>
              <a:spcAft>
                <a:spcPts val="80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To be eligible to be assigned playoffs contests, the following requirements must be met:</a:t>
            </a:r>
          </a:p>
          <a:p>
            <a:pPr marL="800100" lvl="1" indent="-342900">
              <a:spcBef>
                <a:spcPts val="0"/>
              </a:spcBef>
              <a:buFont typeface="+mj-lt"/>
              <a:buAutoNum type="arabicPeriod"/>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Umpire is in good standing with NCHSAA and CUA</a:t>
            </a:r>
          </a:p>
          <a:p>
            <a:pPr marL="800100" lvl="1" indent="-342900">
              <a:spcBef>
                <a:spcPts val="0"/>
              </a:spcBef>
              <a:buFont typeface="+mj-lt"/>
              <a:buAutoNum type="arabicPeriod"/>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State meeting attendance (mandatory)</a:t>
            </a:r>
          </a:p>
          <a:p>
            <a:pPr marL="800100" lvl="1" indent="-342900">
              <a:spcBef>
                <a:spcPts val="0"/>
              </a:spcBef>
              <a:buFont typeface="+mj-lt"/>
              <a:buAutoNum type="arabicPeriod"/>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NFHS test score- &gt;80 percent (mandatory)</a:t>
            </a:r>
          </a:p>
          <a:p>
            <a:pPr marL="800100" lvl="1" indent="-342900">
              <a:spcBef>
                <a:spcPts val="0"/>
              </a:spcBef>
              <a:buFont typeface="+mj-lt"/>
              <a:buAutoNum type="arabicPeriod"/>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Local and annual business meeting attendance*</a:t>
            </a:r>
          </a:p>
          <a:p>
            <a:pPr marL="800100" lvl="1" indent="-342900">
              <a:spcBef>
                <a:spcPts val="0"/>
              </a:spcBef>
              <a:spcAft>
                <a:spcPts val="800"/>
              </a:spcAft>
              <a:buFont typeface="+mj-lt"/>
              <a:buAutoNum type="arabicPeriod"/>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Scrimmage attendance-minimum of 3 scrimmages*</a:t>
            </a:r>
          </a:p>
          <a:p>
            <a:pPr marL="685800" marR="0" indent="0">
              <a:spcBef>
                <a:spcPts val="0"/>
              </a:spcBef>
              <a:spcAft>
                <a:spcPts val="800"/>
              </a:spcAft>
              <a:buNone/>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Alternative requirements may be substituted per the discretion of the Supervisor of Officials. </a:t>
            </a:r>
          </a:p>
          <a:p>
            <a:pPr lvl="2"/>
            <a:endParaRPr lang="en-US" sz="2200" dirty="0"/>
          </a:p>
        </p:txBody>
      </p:sp>
    </p:spTree>
    <p:extLst>
      <p:ext uri="{BB962C8B-B14F-4D97-AF65-F5344CB8AC3E}">
        <p14:creationId xmlns:p14="http://schemas.microsoft.com/office/powerpoint/2010/main" val="310630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328C-0FB9-FF0D-C514-3EC0BA5D982C}"/>
              </a:ext>
            </a:extLst>
          </p:cNvPr>
          <p:cNvSpPr>
            <a:spLocks noGrp="1"/>
          </p:cNvSpPr>
          <p:nvPr>
            <p:ph type="title"/>
          </p:nvPr>
        </p:nvSpPr>
        <p:spPr>
          <a:xfrm>
            <a:off x="686834" y="1153572"/>
            <a:ext cx="3200400" cy="4461163"/>
          </a:xfrm>
        </p:spPr>
        <p:txBody>
          <a:bodyPr>
            <a:normAutofit/>
          </a:bodyPr>
          <a:lstStyle/>
          <a:p>
            <a:r>
              <a:rPr lang="en-US">
                <a:solidFill>
                  <a:srgbClr val="FFFFFF"/>
                </a:solidFill>
              </a:rPr>
              <a:t>General Information</a:t>
            </a:r>
          </a:p>
        </p:txBody>
      </p:sp>
      <p:sp>
        <p:nvSpPr>
          <p:cNvPr id="41" name="Arc 4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6F5FA47-47C4-60E3-FC5A-5CDD9069FFFD}"/>
              </a:ext>
            </a:extLst>
          </p:cNvPr>
          <p:cNvSpPr>
            <a:spLocks noGrp="1"/>
          </p:cNvSpPr>
          <p:nvPr>
            <p:ph idx="1"/>
          </p:nvPr>
        </p:nvSpPr>
        <p:spPr>
          <a:xfrm>
            <a:off x="4447308" y="591344"/>
            <a:ext cx="6906491" cy="5585619"/>
          </a:xfrm>
        </p:spPr>
        <p:txBody>
          <a:bodyPr anchor="ctr">
            <a:normAutofit/>
          </a:bodyPr>
          <a:lstStyle/>
          <a:p>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Any conflict of interest (COI) regarding a potential assignment shall be identified to the Supervisor of Officials in advance for determination.  </a:t>
            </a:r>
          </a:p>
          <a:p>
            <a:pPr lvl="1"/>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If a COI exists, it shall be entered on the DragonFly website in advance of the season.  </a:t>
            </a:r>
          </a:p>
          <a:p>
            <a:pPr lvl="1"/>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Any future assignment that presents a potential COI shall be reported to the Supervisor of Officials immediately.  </a:t>
            </a:r>
          </a:p>
          <a:p>
            <a:pPr lvl="1"/>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COI’s include, but are not limited to, present or past employment at a school, dependents who attend or attended an assigned school, close friends and relatives who are employed by an assigned school, etc.</a:t>
            </a:r>
          </a:p>
          <a:p>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02418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328C-0FB9-FF0D-C514-3EC0BA5D982C}"/>
              </a:ext>
            </a:extLst>
          </p:cNvPr>
          <p:cNvSpPr>
            <a:spLocks noGrp="1"/>
          </p:cNvSpPr>
          <p:nvPr>
            <p:ph type="title"/>
          </p:nvPr>
        </p:nvSpPr>
        <p:spPr>
          <a:xfrm>
            <a:off x="686834" y="1153572"/>
            <a:ext cx="3200400" cy="4461163"/>
          </a:xfrm>
        </p:spPr>
        <p:txBody>
          <a:bodyPr>
            <a:normAutofit/>
          </a:bodyPr>
          <a:lstStyle/>
          <a:p>
            <a:r>
              <a:rPr lang="en-US">
                <a:solidFill>
                  <a:srgbClr val="FFFFFF"/>
                </a:solidFill>
              </a:rPr>
              <a:t>General Information</a:t>
            </a:r>
          </a:p>
        </p:txBody>
      </p:sp>
      <p:sp>
        <p:nvSpPr>
          <p:cNvPr id="41" name="Arc 4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6F5FA47-47C4-60E3-FC5A-5CDD9069FFFD}"/>
              </a:ext>
            </a:extLst>
          </p:cNvPr>
          <p:cNvSpPr>
            <a:spLocks noGrp="1"/>
          </p:cNvSpPr>
          <p:nvPr>
            <p:ph idx="1"/>
          </p:nvPr>
        </p:nvSpPr>
        <p:spPr>
          <a:xfrm>
            <a:off x="4447308" y="591344"/>
            <a:ext cx="6906491" cy="5585619"/>
          </a:xfrm>
        </p:spPr>
        <p:txBody>
          <a:bodyPr anchor="ctr">
            <a:normAutofit/>
          </a:bodyPr>
          <a:lstStyle/>
          <a:p>
            <a:pPr marL="0" marR="0">
              <a:spcBef>
                <a:spcPts val="0"/>
              </a:spcBef>
              <a:spcAft>
                <a:spcPts val="800"/>
              </a:spcAft>
            </a:pPr>
            <a:r>
              <a:rPr lang="en-US">
                <a:effectLst/>
                <a:latin typeface="Times New Roman" panose="02020603050405020304" pitchFamily="18" charset="0"/>
                <a:ea typeface="Times New Roman" panose="02020603050405020304" pitchFamily="18" charset="0"/>
                <a:cs typeface="Times New Roman" panose="02020603050405020304" pitchFamily="18" charset="0"/>
              </a:rPr>
              <a:t>Umpires shall abide by the tobacco, alcohol, and drug policy in place for the locality of the assigned activity.  Umpires shall not be impaired from the use alcohol, prescribed or nonprescribed medication and/or substances while in an official capacity.  Violation of this may result in suspension or termination.   </a:t>
            </a:r>
          </a:p>
          <a:p>
            <a:pPr marL="0" marR="0">
              <a:spcBef>
                <a:spcPts val="0"/>
              </a:spcBef>
              <a:spcAft>
                <a:spcPts val="800"/>
              </a:spcAft>
            </a:pPr>
            <a:r>
              <a:rPr lang="en-US">
                <a:effectLst/>
                <a:latin typeface="Times New Roman" panose="02020603050405020304" pitchFamily="18" charset="0"/>
                <a:ea typeface="Times New Roman" panose="02020603050405020304" pitchFamily="18" charset="0"/>
                <a:cs typeface="Times New Roman" panose="02020603050405020304" pitchFamily="18" charset="0"/>
              </a:rPr>
              <a:t>Umpires shall abide by the firearm and weapons policy for the jurisdiction of the assigned activity.  Possession of firearms or weapons, by an official, on the field of play, is strictly prohibited, at any time, for any reason.       </a:t>
            </a:r>
          </a:p>
          <a:p>
            <a:endParaRPr lang="en-US"/>
          </a:p>
        </p:txBody>
      </p:sp>
    </p:spTree>
    <p:extLst>
      <p:ext uri="{BB962C8B-B14F-4D97-AF65-F5344CB8AC3E}">
        <p14:creationId xmlns:p14="http://schemas.microsoft.com/office/powerpoint/2010/main" val="1089776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328C-0FB9-FF0D-C514-3EC0BA5D982C}"/>
              </a:ext>
            </a:extLst>
          </p:cNvPr>
          <p:cNvSpPr>
            <a:spLocks noGrp="1"/>
          </p:cNvSpPr>
          <p:nvPr>
            <p:ph type="title"/>
          </p:nvPr>
        </p:nvSpPr>
        <p:spPr>
          <a:xfrm>
            <a:off x="838200" y="365125"/>
            <a:ext cx="10515600" cy="1325563"/>
          </a:xfrm>
        </p:spPr>
        <p:txBody>
          <a:bodyPr>
            <a:normAutofit/>
          </a:bodyPr>
          <a:lstStyle/>
          <a:p>
            <a:r>
              <a:rPr lang="en-US" sz="5400"/>
              <a:t>Schedule of Fees</a:t>
            </a:r>
          </a:p>
        </p:txBody>
      </p:sp>
      <p:sp>
        <p:nvSpPr>
          <p:cNvPr id="2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6F5FA47-47C4-60E3-FC5A-5CDD9069FFFD}"/>
              </a:ext>
            </a:extLst>
          </p:cNvPr>
          <p:cNvSpPr>
            <a:spLocks noGrp="1"/>
          </p:cNvSpPr>
          <p:nvPr>
            <p:ph idx="1"/>
          </p:nvPr>
        </p:nvSpPr>
        <p:spPr>
          <a:xfrm>
            <a:off x="838200" y="1929384"/>
            <a:ext cx="10515600" cy="4251960"/>
          </a:xfrm>
        </p:spPr>
        <p:txBody>
          <a:bodyPr>
            <a:normAutofit/>
          </a:bodyPr>
          <a:lstStyle/>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spcBef>
                <a:spcPts val="0"/>
              </a:spcBef>
              <a:spcAft>
                <a:spcPts val="800"/>
              </a:spcAft>
            </a:pPr>
            <a:r>
              <a:rPr lang="en-US" sz="2000" u="sng" dirty="0">
                <a:effectLst/>
                <a:latin typeface="Times New Roman" panose="02020603050405020304" pitchFamily="18" charset="0"/>
                <a:ea typeface="Times New Roman" panose="02020603050405020304" pitchFamily="18" charset="0"/>
                <a:cs typeface="Times New Roman" panose="02020603050405020304" pitchFamily="18" charset="0"/>
              </a:rPr>
              <a:t>Schedule of Fees</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Booking fee (equal to 1 varsity game) 			$82.00</a:t>
            </a:r>
          </a:p>
          <a:p>
            <a:pPr marL="1143000" marR="0" lvl="2" indent="-228600">
              <a:spcBef>
                <a:spcPts val="0"/>
              </a:spcBef>
              <a:spcAft>
                <a:spcPts val="0"/>
              </a:spcAft>
              <a:buFont typeface="Wingdings" panose="05000000000000000000" pitchFamily="2"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Late payment of booking fee (after Feb. 15)		$25.00</a:t>
            </a:r>
          </a:p>
          <a:p>
            <a:pPr marL="1143000" marR="0" lvl="2" indent="-228600">
              <a:spcBef>
                <a:spcPts val="0"/>
              </a:spcBef>
              <a:spcAft>
                <a:spcPts val="0"/>
              </a:spcAft>
              <a:buFont typeface="Wingdings" panose="05000000000000000000" pitchFamily="2"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Fee for turning in game after acceptance			$25.00</a:t>
            </a:r>
          </a:p>
          <a:p>
            <a:pPr marL="1143000" marR="0" lvl="2" indent="-228600">
              <a:spcBef>
                <a:spcPts val="0"/>
              </a:spcBef>
              <a:spcAft>
                <a:spcPts val="0"/>
              </a:spcAft>
              <a:buFont typeface="Wingdings" panose="05000000000000000000" pitchFamily="2"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Failure to appear for an assigned game			$25.00+ 2-week suspension     </a:t>
            </a:r>
          </a:p>
          <a:p>
            <a:pPr marL="1143000" marR="0" lvl="2" indent="-228600">
              <a:spcBef>
                <a:spcPts val="0"/>
              </a:spcBef>
              <a:spcAft>
                <a:spcPts val="0"/>
              </a:spcAft>
              <a:buFont typeface="Wingdings" panose="05000000000000000000" pitchFamily="2"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Failure to appear for Scheduled Game (2nd time)	 	Termination</a:t>
            </a:r>
          </a:p>
          <a:p>
            <a:pPr marL="1143000" marR="0" lvl="2" indent="-228600">
              <a:spcBef>
                <a:spcPts val="0"/>
              </a:spcBef>
              <a:spcAft>
                <a:spcPts val="0"/>
              </a:spcAft>
              <a:buFont typeface="Wingdings" panose="05000000000000000000" pitchFamily="2"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Failure to file a post-game report 				$5.00</a:t>
            </a:r>
          </a:p>
          <a:p>
            <a:pPr marL="1143000" marR="0" lvl="2" indent="-228600">
              <a:spcBef>
                <a:spcPts val="0"/>
              </a:spcBef>
              <a:spcAft>
                <a:spcPts val="800"/>
              </a:spcAft>
              <a:buFont typeface="Wingdings" panose="05000000000000000000" pitchFamily="2"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Failure to notify the Supervisor of partner no-show		$10.00</a:t>
            </a:r>
          </a:p>
          <a:p>
            <a:pPr marL="1143000" marR="0" lvl="2" indent="-228600">
              <a:spcBef>
                <a:spcPts val="0"/>
              </a:spcBef>
              <a:spcAft>
                <a:spcPts val="800"/>
              </a:spcAft>
              <a:buFont typeface="Wingdings" panose="05000000000000000000" pitchFamily="2"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Failure to notify the Supervisor of an EJ/DQ		$25.00</a:t>
            </a:r>
          </a:p>
          <a:p>
            <a:pPr marL="1143000" marR="0" lvl="2" indent="-228600">
              <a:spcBef>
                <a:spcPts val="0"/>
              </a:spcBef>
              <a:spcAft>
                <a:spcPts val="800"/>
              </a:spcAft>
              <a:buFont typeface="Wingdings" panose="05000000000000000000" pitchFamily="2" charset="2"/>
              <a:buChar char=""/>
            </a:pPr>
            <a:endParaRPr lang="en-US" dirty="0"/>
          </a:p>
        </p:txBody>
      </p:sp>
    </p:spTree>
    <p:extLst>
      <p:ext uri="{BB962C8B-B14F-4D97-AF65-F5344CB8AC3E}">
        <p14:creationId xmlns:p14="http://schemas.microsoft.com/office/powerpoint/2010/main" val="1656631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328C-0FB9-FF0D-C514-3EC0BA5D982C}"/>
              </a:ext>
            </a:extLst>
          </p:cNvPr>
          <p:cNvSpPr>
            <a:spLocks noGrp="1"/>
          </p:cNvSpPr>
          <p:nvPr>
            <p:ph type="title"/>
          </p:nvPr>
        </p:nvSpPr>
        <p:spPr>
          <a:xfrm>
            <a:off x="686834" y="1153572"/>
            <a:ext cx="3200400" cy="4461163"/>
          </a:xfrm>
        </p:spPr>
        <p:txBody>
          <a:bodyPr>
            <a:normAutofit/>
          </a:bodyPr>
          <a:lstStyle/>
          <a:p>
            <a:r>
              <a:rPr lang="en-US" sz="3700">
                <a:solidFill>
                  <a:srgbClr val="FFFFFF"/>
                </a:solidFill>
              </a:rPr>
              <a:t>Pre-game Communication </a:t>
            </a:r>
          </a:p>
        </p:txBody>
      </p:sp>
      <p:sp>
        <p:nvSpPr>
          <p:cNvPr id="41" name="Arc 4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6F5FA47-47C4-60E3-FC5A-5CDD9069FFFD}"/>
              </a:ext>
            </a:extLst>
          </p:cNvPr>
          <p:cNvSpPr>
            <a:spLocks noGrp="1"/>
          </p:cNvSpPr>
          <p:nvPr>
            <p:ph idx="1"/>
          </p:nvPr>
        </p:nvSpPr>
        <p:spPr>
          <a:xfrm>
            <a:off x="4447308" y="591344"/>
            <a:ext cx="6906491" cy="5585619"/>
          </a:xfrm>
        </p:spPr>
        <p:txBody>
          <a:bodyPr anchor="ctr">
            <a:normAutofit/>
          </a:bodyPr>
          <a:lstStyle/>
          <a:p>
            <a:pPr marL="457200" lvl="1" indent="0">
              <a:spcBef>
                <a:spcPts val="0"/>
              </a:spcBef>
              <a:spcAft>
                <a:spcPts val="800"/>
              </a:spcAft>
              <a:buNone/>
            </a:pPr>
            <a:endParaRPr lang="en-US" sz="13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plate umpire will be the crew chief on all assignments unless otherwise specified by the Supervisor of Officials.  The assigned crew chief shall be responsible for contacting all members of If you are unable to contact your crew members within 36 hours of the scheduled assignment you must contact the Supervisor of Officials office.  </a:t>
            </a:r>
          </a:p>
          <a:p>
            <a:pPr lvl="1">
              <a:spcBef>
                <a:spcPts val="0"/>
              </a:spcBef>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Any crew member who has not been contacted by his crew chief within 36 hours of the assignment date must contact the Supervisor of Officials.  </a:t>
            </a:r>
          </a:p>
          <a:p>
            <a:pPr marL="228600" marR="0">
              <a:spcBef>
                <a:spcPts val="0"/>
              </a:spcBef>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All Umpires should arrive at the game site 1 hour prior to the scheduled start time. (sub-varsity 30 mins)  </a:t>
            </a:r>
          </a:p>
          <a:p>
            <a:pPr lvl="1">
              <a:spcBef>
                <a:spcPts val="0"/>
              </a:spcBef>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If any umpire is delayed for any reason, they should call their crew member to let them know of their delay and tell them their expected arrival time.  If a member of your crew has not arrived, or contacted you, at your game site within 30 minutes of the scheduled game time you must contact the Supervisor of Officials</a:t>
            </a:r>
          </a:p>
          <a:p>
            <a:endParaRPr lang="en-US" sz="1300" dirty="0"/>
          </a:p>
        </p:txBody>
      </p:sp>
    </p:spTree>
    <p:extLst>
      <p:ext uri="{BB962C8B-B14F-4D97-AF65-F5344CB8AC3E}">
        <p14:creationId xmlns:p14="http://schemas.microsoft.com/office/powerpoint/2010/main" val="2136081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328C-0FB9-FF0D-C514-3EC0BA5D982C}"/>
              </a:ext>
            </a:extLst>
          </p:cNvPr>
          <p:cNvSpPr>
            <a:spLocks noGrp="1"/>
          </p:cNvSpPr>
          <p:nvPr>
            <p:ph type="title"/>
          </p:nvPr>
        </p:nvSpPr>
        <p:spPr>
          <a:xfrm>
            <a:off x="686834" y="1153572"/>
            <a:ext cx="3200400" cy="4461163"/>
          </a:xfrm>
        </p:spPr>
        <p:txBody>
          <a:bodyPr>
            <a:normAutofit/>
          </a:bodyPr>
          <a:lstStyle/>
          <a:p>
            <a:r>
              <a:rPr lang="en-US">
                <a:solidFill>
                  <a:srgbClr val="FFFFFF"/>
                </a:solidFill>
              </a:rPr>
              <a:t>Pre-game Procedures </a:t>
            </a:r>
          </a:p>
        </p:txBody>
      </p:sp>
      <p:sp>
        <p:nvSpPr>
          <p:cNvPr id="41" name="Arc 4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6F5FA47-47C4-60E3-FC5A-5CDD9069FFFD}"/>
              </a:ext>
            </a:extLst>
          </p:cNvPr>
          <p:cNvSpPr>
            <a:spLocks noGrp="1"/>
          </p:cNvSpPr>
          <p:nvPr>
            <p:ph idx="1"/>
          </p:nvPr>
        </p:nvSpPr>
        <p:spPr>
          <a:xfrm>
            <a:off x="4447308" y="591344"/>
            <a:ext cx="6906491" cy="5585619"/>
          </a:xfrm>
        </p:spPr>
        <p:txBody>
          <a:bodyPr anchor="ctr">
            <a:normAutofit/>
          </a:bodyPr>
          <a:lstStyle/>
          <a:p>
            <a:pPr>
              <a:spcBef>
                <a:spcPts val="0"/>
              </a:spcBef>
              <a:spcAft>
                <a:spcPts val="8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CUA umpires shall complete and have in their possession the  </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CUA Emergency Healthcare Information Form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every assigned contest.  The location of this be a topic covered in the pre-game.  </a:t>
            </a:r>
          </a:p>
          <a:p>
            <a:pPr marL="228600" marR="0">
              <a:spcBef>
                <a:spcPts val="0"/>
              </a:spcBef>
              <a:spcAft>
                <a:spcPts val="8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Umpires will not change assigned positions (plate and bases) with out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permission from the Supervisor.</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0"/>
              </a:spcBef>
              <a:spcAft>
                <a:spcPts val="8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Umpires are required to have at the game site a current rule and case book. </a:t>
            </a:r>
          </a:p>
          <a:p>
            <a:pPr lvl="1">
              <a:spcBef>
                <a:spcPts val="0"/>
              </a:spcBef>
              <a:spcAft>
                <a:spcPts val="8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NCHSAA does not honor protests, rule conflicts need to be resolved at the site, at the time of the game.  </a:t>
            </a:r>
          </a:p>
          <a:p>
            <a:pPr lvl="1">
              <a:spcBef>
                <a:spcPts val="0"/>
              </a:spcBef>
              <a:spcAft>
                <a:spcPts val="8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These items need to be available but, not brought onto the field. </a:t>
            </a:r>
          </a:p>
          <a:p>
            <a:endParaRPr lang="en-US" sz="1700" dirty="0"/>
          </a:p>
        </p:txBody>
      </p:sp>
    </p:spTree>
    <p:extLst>
      <p:ext uri="{BB962C8B-B14F-4D97-AF65-F5344CB8AC3E}">
        <p14:creationId xmlns:p14="http://schemas.microsoft.com/office/powerpoint/2010/main" val="494426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328C-0FB9-FF0D-C514-3EC0BA5D982C}"/>
              </a:ext>
            </a:extLst>
          </p:cNvPr>
          <p:cNvSpPr>
            <a:spLocks noGrp="1"/>
          </p:cNvSpPr>
          <p:nvPr>
            <p:ph type="title"/>
          </p:nvPr>
        </p:nvSpPr>
        <p:spPr>
          <a:xfrm>
            <a:off x="838200" y="365125"/>
            <a:ext cx="10515600" cy="1325563"/>
          </a:xfrm>
        </p:spPr>
        <p:txBody>
          <a:bodyPr>
            <a:normAutofit/>
          </a:bodyPr>
          <a:lstStyle/>
          <a:p>
            <a:r>
              <a:rPr lang="en-US" sz="5400"/>
              <a:t>Game Cancellation </a:t>
            </a:r>
          </a:p>
        </p:txBody>
      </p:sp>
      <p:sp>
        <p:nvSpPr>
          <p:cNvPr id="3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6F5FA47-47C4-60E3-FC5A-5CDD9069FFFD}"/>
              </a:ext>
            </a:extLst>
          </p:cNvPr>
          <p:cNvSpPr>
            <a:spLocks noGrp="1"/>
          </p:cNvSpPr>
          <p:nvPr>
            <p:ph idx="1"/>
          </p:nvPr>
        </p:nvSpPr>
        <p:spPr>
          <a:xfrm>
            <a:off x="838200" y="1929384"/>
            <a:ext cx="10515600" cy="4251960"/>
          </a:xfrm>
        </p:spPr>
        <p:txBody>
          <a:bodyPr>
            <a:normAutofit/>
          </a:bodyPr>
          <a:lstStyle/>
          <a:p>
            <a:pPr marL="228600" marR="0">
              <a:spcBef>
                <a:spcPts val="0"/>
              </a:spcBef>
              <a:spcAft>
                <a:spcPts val="80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On game days, umpires need to be able to be contacted to inform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them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of any changes in a timely manner.  Baseball is a sport that is weather dependent, and last-minute decisions concerning cancellations or delays often occur.  </a:t>
            </a:r>
          </a:p>
          <a:p>
            <a:pPr marL="457200" marR="0">
              <a:spcBef>
                <a:spcPts val="0"/>
              </a:spcBef>
              <a:spcAft>
                <a:spcPts val="80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Game Cancelation Payment Policy</a:t>
            </a:r>
          </a:p>
          <a:p>
            <a:pPr marL="800100" lvl="1" indent="-342900">
              <a:spcBef>
                <a:spcPts val="0"/>
              </a:spcBef>
              <a:buFont typeface="Symbol" panose="05050102010706020507" pitchFamily="18"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Notified after arrival at the game site (no earlier than 1 hr.)	$ ½ fee</a:t>
            </a:r>
          </a:p>
          <a:p>
            <a:pPr marL="800100" lvl="1" indent="-342900">
              <a:spcBef>
                <a:spcPts val="0"/>
              </a:spcBef>
              <a:spcAft>
                <a:spcPts val="800"/>
              </a:spcAft>
              <a:buFont typeface="Symbol" panose="05050102010706020507" pitchFamily="18"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Game suspended/cancelled after play has started			$ full fee</a:t>
            </a:r>
          </a:p>
          <a:p>
            <a:pPr marL="0" indent="0">
              <a:buNone/>
            </a:pPr>
            <a:endParaRPr lang="en-US" sz="2200" dirty="0"/>
          </a:p>
        </p:txBody>
      </p:sp>
    </p:spTree>
    <p:extLst>
      <p:ext uri="{BB962C8B-B14F-4D97-AF65-F5344CB8AC3E}">
        <p14:creationId xmlns:p14="http://schemas.microsoft.com/office/powerpoint/2010/main" val="2329038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328C-0FB9-FF0D-C514-3EC0BA5D982C}"/>
              </a:ext>
            </a:extLst>
          </p:cNvPr>
          <p:cNvSpPr>
            <a:spLocks noGrp="1"/>
          </p:cNvSpPr>
          <p:nvPr>
            <p:ph type="title"/>
          </p:nvPr>
        </p:nvSpPr>
        <p:spPr>
          <a:xfrm>
            <a:off x="686834" y="1153572"/>
            <a:ext cx="3200400" cy="4461163"/>
          </a:xfrm>
        </p:spPr>
        <p:txBody>
          <a:bodyPr>
            <a:normAutofit/>
          </a:bodyPr>
          <a:lstStyle/>
          <a:p>
            <a:r>
              <a:rPr lang="en-US">
                <a:solidFill>
                  <a:srgbClr val="FFFFFF"/>
                </a:solidFill>
              </a:rPr>
              <a:t>Media Policy </a:t>
            </a:r>
          </a:p>
        </p:txBody>
      </p:sp>
      <p:sp>
        <p:nvSpPr>
          <p:cNvPr id="41" name="Arc 4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6F5FA47-47C4-60E3-FC5A-5CDD9069FFFD}"/>
              </a:ext>
            </a:extLst>
          </p:cNvPr>
          <p:cNvSpPr>
            <a:spLocks noGrp="1"/>
          </p:cNvSpPr>
          <p:nvPr>
            <p:ph idx="1"/>
          </p:nvPr>
        </p:nvSpPr>
        <p:spPr>
          <a:xfrm>
            <a:off x="4447308" y="591344"/>
            <a:ext cx="6906491" cy="5585619"/>
          </a:xfrm>
        </p:spPr>
        <p:txBody>
          <a:bodyPr anchor="ctr">
            <a:normAutofit/>
          </a:bodyPr>
          <a:lstStyle/>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Umpires shall refer all inquiries from media (radio, television, internet or newspaper) or any other type media to the Supervisor of Officials.  </a:t>
            </a: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No Umpire may alter this policy without prior authorization from the Supervisor of Officials.  </a:t>
            </a: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Umpires shall not post anything regarding any assignment on ANY social media website.  This includes the teams, coaches, players, fans, game management or any details involved with the assignment. </a:t>
            </a: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Violation may result in disciplinary action, at the discretion of the Supervisor of Officials, up to suspension or termination.</a:t>
            </a:r>
          </a:p>
          <a:p>
            <a:r>
              <a:rPr lang="en-US" sz="2400" dirty="0"/>
              <a:t>“SILENCE CAN NEVER BE MISQUOTED”-Calvin Coolidge</a:t>
            </a:r>
          </a:p>
        </p:txBody>
      </p:sp>
    </p:spTree>
    <p:extLst>
      <p:ext uri="{BB962C8B-B14F-4D97-AF65-F5344CB8AC3E}">
        <p14:creationId xmlns:p14="http://schemas.microsoft.com/office/powerpoint/2010/main" val="12876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328C-0FB9-FF0D-C514-3EC0BA5D982C}"/>
              </a:ext>
            </a:extLst>
          </p:cNvPr>
          <p:cNvSpPr>
            <a:spLocks noGrp="1"/>
          </p:cNvSpPr>
          <p:nvPr>
            <p:ph type="title"/>
          </p:nvPr>
        </p:nvSpPr>
        <p:spPr>
          <a:xfrm>
            <a:off x="838200" y="365125"/>
            <a:ext cx="10515600" cy="1325563"/>
          </a:xfrm>
        </p:spPr>
        <p:txBody>
          <a:bodyPr>
            <a:normAutofit/>
          </a:bodyPr>
          <a:lstStyle/>
          <a:p>
            <a:r>
              <a:rPr lang="en-US" sz="5400"/>
              <a:t>Post Game Reports </a:t>
            </a:r>
          </a:p>
        </p:txBody>
      </p:sp>
      <p:sp>
        <p:nvSpPr>
          <p:cNvPr id="3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6F5FA47-47C4-60E3-FC5A-5CDD9069FFFD}"/>
              </a:ext>
            </a:extLst>
          </p:cNvPr>
          <p:cNvSpPr>
            <a:spLocks noGrp="1"/>
          </p:cNvSpPr>
          <p:nvPr>
            <p:ph idx="1"/>
          </p:nvPr>
        </p:nvSpPr>
        <p:spPr>
          <a:xfrm>
            <a:off x="838200" y="1929384"/>
            <a:ext cx="10515600" cy="4251960"/>
          </a:xfrm>
        </p:spPr>
        <p:txBody>
          <a:bodyPr>
            <a:normAutofit/>
          </a:bodyPr>
          <a:lstStyle/>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The assigned Crew Chief  is responsible for filing the post game report by 12:00 PM the day following the game via Dragon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Fly</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lvl="1"/>
            <a:r>
              <a:rPr lang="en-US" sz="2200" dirty="0"/>
              <a:t>Suspended game</a:t>
            </a:r>
          </a:p>
          <a:p>
            <a:pPr lvl="1"/>
            <a:r>
              <a:rPr lang="en-US" sz="2200" dirty="0"/>
              <a:t>Forfeited game</a:t>
            </a:r>
          </a:p>
          <a:p>
            <a:pPr lvl="1"/>
            <a:r>
              <a:rPr lang="en-US" sz="2200" dirty="0"/>
              <a:t>Lack of escort to parking lot/dressing room</a:t>
            </a:r>
          </a:p>
          <a:p>
            <a:pPr lvl="1"/>
            <a:r>
              <a:rPr lang="en-US" sz="2200" dirty="0"/>
              <a:t>Lack of proper security/game management</a:t>
            </a:r>
          </a:p>
          <a:p>
            <a:pPr lvl="1"/>
            <a:r>
              <a:rPr lang="en-US" sz="2200" dirty="0"/>
              <a:t>Unsporting/improper behavior/verbal abuse by fans, students, parents, supporters</a:t>
            </a:r>
          </a:p>
          <a:p>
            <a:pPr lvl="1"/>
            <a:r>
              <a:rPr lang="en-US" sz="2200" dirty="0"/>
              <a:t>Improper playing conditions or equipment</a:t>
            </a:r>
          </a:p>
          <a:p>
            <a:pPr lvl="1"/>
            <a:r>
              <a:rPr lang="en-US" sz="2200" dirty="0"/>
              <a:t>Anything else of note </a:t>
            </a:r>
          </a:p>
          <a:p>
            <a:pPr lvl="2"/>
            <a:endParaRPr lang="en-US" sz="2200" dirty="0"/>
          </a:p>
          <a:p>
            <a:pPr lvl="2"/>
            <a:endParaRPr lang="en-US" sz="2200" dirty="0"/>
          </a:p>
        </p:txBody>
      </p:sp>
    </p:spTree>
    <p:extLst>
      <p:ext uri="{BB962C8B-B14F-4D97-AF65-F5344CB8AC3E}">
        <p14:creationId xmlns:p14="http://schemas.microsoft.com/office/powerpoint/2010/main" val="2406993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418</TotalTime>
  <Words>1031</Words>
  <Application>Microsoft Office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Symbol</vt:lpstr>
      <vt:lpstr>Times New Roman</vt:lpstr>
      <vt:lpstr>Wingdings</vt:lpstr>
      <vt:lpstr>Office Theme</vt:lpstr>
      <vt:lpstr>CUA Protocol Review</vt:lpstr>
      <vt:lpstr>General Information</vt:lpstr>
      <vt:lpstr>General Information</vt:lpstr>
      <vt:lpstr>Schedule of Fees</vt:lpstr>
      <vt:lpstr>Pre-game Communication </vt:lpstr>
      <vt:lpstr>Pre-game Procedures </vt:lpstr>
      <vt:lpstr>Game Cancellation </vt:lpstr>
      <vt:lpstr>Media Policy </vt:lpstr>
      <vt:lpstr>Post Game Reports </vt:lpstr>
      <vt:lpstr>Grievances  </vt:lpstr>
      <vt:lpstr>Playoff Eligibility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CUA Protocol Review</dc:title>
  <dc:creator>Boyington, Roger C</dc:creator>
  <cp:lastModifiedBy>Boyington, Roger C</cp:lastModifiedBy>
  <cp:revision>22</cp:revision>
  <dcterms:created xsi:type="dcterms:W3CDTF">2022-12-14T14:59:24Z</dcterms:created>
  <dcterms:modified xsi:type="dcterms:W3CDTF">2024-01-09T12:36:39Z</dcterms:modified>
</cp:coreProperties>
</file>